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Caveat"/>
      <p:regular r:id="rId25"/>
      <p:bold r:id="rId26"/>
    </p:embeddedFont>
    <p:embeddedFont>
      <p:font typeface="Roboto"/>
      <p:regular r:id="rId27"/>
      <p:bold r:id="rId28"/>
      <p:italic r:id="rId29"/>
      <p:boldItalic r:id="rId30"/>
    </p:embeddedFont>
    <p:embeddedFont>
      <p:font typeface="Comfortaa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7E1BB3-7BA6-435A-9D63-93366BE37FE3}">
  <a:tblStyle styleId="{BF7E1BB3-7BA6-435A-9D63-93366BE37F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Caveat-bold.fntdata"/><Relationship Id="rId25" Type="http://schemas.openxmlformats.org/officeDocument/2006/relationships/font" Target="fonts/Caveat-regular.fntdata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omfortaa-regular.fntdata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Comfortaa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b09f76d3f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b09f76d3f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b09f76d3f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b09f76d3f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b09f76d3f9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b09f76d3f9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b09f76d3f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b09f76d3f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b09f76d3f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b09f76d3f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b09f76d3f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b09f76d3f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b09f76d3f9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b09f76d3f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b11d502be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b11d502be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09f76d3f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b09f76d3f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b09f76d3f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b09f76d3f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b09f76d3f9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b09f76d3f9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b09f76d3f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b09f76d3f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b09f76d3f9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b09f76d3f9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b09f76d3f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b09f76d3f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b09f76d3f9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b09f76d3f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b09f76d3f9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b09f76d3f9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b09f76d3f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b09f76d3f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092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36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Chiffrage</a:t>
            </a:r>
            <a:endParaRPr/>
          </a:p>
        </p:txBody>
      </p:sp>
      <p:pic>
        <p:nvPicPr>
          <p:cNvPr id="110" name="Google Shape;11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7896225" cy="218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3" cy="4612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453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2" cy="4743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51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idx="1" type="body"/>
          </p:nvPr>
        </p:nvSpPr>
        <p:spPr>
          <a:xfrm>
            <a:off x="311700" y="626575"/>
            <a:ext cx="8520600" cy="3942300"/>
          </a:xfrm>
          <a:prstGeom prst="rect">
            <a:avLst/>
          </a:prstGeom>
          <a:solidFill>
            <a:srgbClr val="F7F4E9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Suivi Clients</a:t>
            </a:r>
            <a:endParaRPr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Enquête de satisfaction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Proposition d’un contrat de support ou extension de garantie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Programme de fidélité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omfortaa"/>
              <a:buChar char="●"/>
            </a:pPr>
            <a:r>
              <a:rPr lang="fr">
                <a:latin typeface="Comfortaa"/>
                <a:ea typeface="Comfortaa"/>
                <a:cs typeface="Comfortaa"/>
                <a:sym typeface="Comfortaa"/>
              </a:rPr>
              <a:t>Réductions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626575"/>
            <a:ext cx="8520600" cy="3942300"/>
          </a:xfrm>
          <a:prstGeom prst="rect">
            <a:avLst/>
          </a:prstGeom>
          <a:solidFill>
            <a:srgbClr val="F7F4E9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spcBef>
                <a:spcPts val="1800"/>
              </a:spcBef>
              <a:spcAft>
                <a:spcPts val="0"/>
              </a:spcAft>
              <a:buNone/>
            </a:pPr>
            <a:r>
              <a:rPr lang="fr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Objectifs de développement à 5 ans</a:t>
            </a:r>
            <a:endParaRPr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41" name="Google Shape;141;p29"/>
          <p:cNvGraphicFramePr/>
          <p:nvPr/>
        </p:nvGraphicFramePr>
        <p:xfrm>
          <a:off x="9525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{BF7E1BB3-7BA6-435A-9D63-93366BE37FE3}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Année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Objectifs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Indicateurs clés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FC5E8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Année 1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Acquérir 5 clients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 : 50 000 €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Revenus : 25 000 €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Année 2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Fidélisation des clients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- 5 nouveaux clients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 : 80 000 €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Revenus : 40 000 €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Année 3-5</a:t>
                      </a:r>
                      <a:endParaRPr b="1"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Maintenir la relation 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- 1 ou 2 nouveaux clients par an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 : 100 000 €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" sz="1050">
                          <a:latin typeface="Roboto"/>
                          <a:ea typeface="Roboto"/>
                          <a:cs typeface="Roboto"/>
                          <a:sym typeface="Roboto"/>
                        </a:rPr>
                        <a:t>Revenus : 50 000 €</a:t>
                      </a:r>
                      <a:endParaRPr sz="105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76200" marB="76200" marR="76200" marL="76200">
                    <a:lnL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fr" sz="292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Questions</a:t>
            </a:r>
            <a:endParaRPr b="1" sz="292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7" name="Google Shape;147;p30"/>
          <p:cNvSpPr txBox="1"/>
          <p:nvPr/>
        </p:nvSpPr>
        <p:spPr>
          <a:xfrm>
            <a:off x="3365675" y="1340050"/>
            <a:ext cx="2419200" cy="32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0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?</a:t>
            </a:r>
            <a:endParaRPr sz="20000">
              <a:solidFill>
                <a:srgbClr val="0000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875" y="152400"/>
            <a:ext cx="781577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7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6121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/>
        </p:nvSpPr>
        <p:spPr>
          <a:xfrm rot="-268259">
            <a:off x="2016547" y="3824174"/>
            <a:ext cx="3009458" cy="53201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Font typeface="Caveat"/>
              <a:buChar char="+"/>
            </a:pPr>
            <a:r>
              <a:rPr lang="fr" sz="18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site perso : michelnialon.com</a:t>
            </a:r>
            <a:endParaRPr sz="18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85704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/>
        </p:nvSpPr>
        <p:spPr>
          <a:xfrm rot="-546">
            <a:off x="790675" y="2452016"/>
            <a:ext cx="37812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(potentiellement d’autres typologies de clients)</a:t>
            </a:r>
            <a:endParaRPr sz="18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7" name="Google Shape;77;p17"/>
          <p:cNvSpPr txBox="1"/>
          <p:nvPr/>
        </p:nvSpPr>
        <p:spPr>
          <a:xfrm>
            <a:off x="6187125" y="4395011"/>
            <a:ext cx="14853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~ 650 € / jour</a:t>
            </a:r>
            <a:endParaRPr sz="18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8" name="Google Shape;78;p17"/>
          <p:cNvSpPr txBox="1"/>
          <p:nvPr/>
        </p:nvSpPr>
        <p:spPr>
          <a:xfrm>
            <a:off x="6235725" y="2571761"/>
            <a:ext cx="14853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~ 750 € / jour</a:t>
            </a:r>
            <a:endParaRPr sz="18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9" name="Google Shape;79;p17"/>
          <p:cNvSpPr txBox="1"/>
          <p:nvPr/>
        </p:nvSpPr>
        <p:spPr>
          <a:xfrm>
            <a:off x="6339525" y="3584211"/>
            <a:ext cx="1485300" cy="3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rgbClr val="0000FF"/>
                </a:solidFill>
                <a:latin typeface="Caveat"/>
                <a:ea typeface="Caveat"/>
                <a:cs typeface="Caveat"/>
                <a:sym typeface="Caveat"/>
              </a:rPr>
              <a:t>~ 800 € / jour</a:t>
            </a:r>
            <a:endParaRPr sz="1800">
              <a:solidFill>
                <a:srgbClr val="0000FF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542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452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631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458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